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2" r:id="rId2"/>
    <p:sldId id="384" r:id="rId3"/>
    <p:sldId id="383" r:id="rId4"/>
    <p:sldId id="367" r:id="rId5"/>
    <p:sldId id="358" r:id="rId6"/>
    <p:sldId id="385" r:id="rId7"/>
    <p:sldId id="365" r:id="rId8"/>
    <p:sldId id="359" r:id="rId9"/>
    <p:sldId id="366" r:id="rId10"/>
    <p:sldId id="381" r:id="rId11"/>
    <p:sldId id="377" r:id="rId12"/>
    <p:sldId id="368" r:id="rId13"/>
    <p:sldId id="369" r:id="rId14"/>
    <p:sldId id="371" r:id="rId15"/>
    <p:sldId id="374" r:id="rId16"/>
    <p:sldId id="370" r:id="rId17"/>
    <p:sldId id="372" r:id="rId18"/>
    <p:sldId id="379" r:id="rId19"/>
    <p:sldId id="386" r:id="rId20"/>
    <p:sldId id="380" r:id="rId21"/>
    <p:sldId id="387" r:id="rId2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denko Vozar" initials="" lastIdx="5" clrIdx="0"/>
  <p:cmAuthor id="1" name="Moje Knihovna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4" autoAdjust="0"/>
    <p:restoredTop sz="94660"/>
  </p:normalViewPr>
  <p:slideViewPr>
    <p:cSldViewPr>
      <p:cViewPr varScale="1">
        <p:scale>
          <a:sx n="63" d="100"/>
          <a:sy n="63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cs-CZ" sz="1600" b="1">
                <a:latin typeface="Arial Narrow" panose="020B0606020202030204" pitchFamily="34" charset="0"/>
              </a:rPr>
              <a:t>Národní digitální knihovna - </a:t>
            </a:r>
          </a:p>
          <a:p>
            <a:pPr>
              <a:defRPr sz="1600" b="1">
                <a:latin typeface="Arial Narrow" panose="020B0606020202030204" pitchFamily="34" charset="0"/>
              </a:defRPr>
            </a:pPr>
            <a:r>
              <a:rPr lang="cs-CZ" sz="1600" b="1">
                <a:latin typeface="Arial Narrow" panose="020B0606020202030204" pitchFamily="34" charset="0"/>
              </a:rPr>
              <a:t>volná a chráněná</a:t>
            </a:r>
            <a:r>
              <a:rPr lang="cs-CZ" sz="1600" b="1" baseline="0">
                <a:latin typeface="Arial Narrow" panose="020B0606020202030204" pitchFamily="34" charset="0"/>
              </a:rPr>
              <a:t> díla (září 2020)</a:t>
            </a:r>
            <a:endParaRPr lang="cs-CZ" sz="1600" b="1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9151767876699174"/>
          <c:y val="2.6574742286573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C6-429D-B41B-AEE86A9BC1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C6-429D-B41B-AEE86A9BC17F}"/>
              </c:ext>
            </c:extLst>
          </c:dPt>
          <c:dLbls>
            <c:dLbl>
              <c:idx val="0"/>
              <c:layout>
                <c:manualLayout>
                  <c:x val="8.8736364640718074E-2"/>
                  <c:y val="7.4836240224146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26404029950788"/>
                      <c:h val="0.1557871374575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C6-429D-B41B-AEE86A9BC17F}"/>
                </c:ext>
              </c:extLst>
            </c:dLbl>
            <c:dLbl>
              <c:idx val="1"/>
              <c:layout>
                <c:manualLayout>
                  <c:x val="-5.0525200974276777E-2"/>
                  <c:y val="-8.5752120548286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07893757309707"/>
                      <c:h val="0.1557871374575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9C6-429D-B41B-AEE86A9BC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List1!$B$20:$C$20</c:f>
              <c:strCache>
                <c:ptCount val="2"/>
                <c:pt idx="0">
                  <c:v>volná</c:v>
                </c:pt>
                <c:pt idx="1">
                  <c:v>chráněná</c:v>
                </c:pt>
              </c:strCache>
            </c:strRef>
          </c:cat>
          <c:val>
            <c:numRef>
              <c:f>List1!$B$21:$C$21</c:f>
              <c:numCache>
                <c:formatCode>#,##0</c:formatCode>
                <c:ptCount val="2"/>
                <c:pt idx="0">
                  <c:v>29491</c:v>
                </c:pt>
                <c:pt idx="1">
                  <c:v>183224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C6-429D-B41B-AEE86A9BC17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cs-CZ" sz="1600" b="1">
                <a:latin typeface="Arial Narrow" panose="020B0606020202030204" pitchFamily="34" charset="0"/>
              </a:rPr>
              <a:t>Národní digitální knihovna - </a:t>
            </a:r>
          </a:p>
          <a:p>
            <a:pPr>
              <a:defRPr sz="1600" b="1">
                <a:latin typeface="Arial Narrow" panose="020B0606020202030204" pitchFamily="34" charset="0"/>
              </a:defRPr>
            </a:pPr>
            <a:r>
              <a:rPr lang="cs-CZ" sz="1600" b="1">
                <a:latin typeface="Arial Narrow" panose="020B0606020202030204" pitchFamily="34" charset="0"/>
              </a:rPr>
              <a:t>volná a chráněná</a:t>
            </a:r>
            <a:r>
              <a:rPr lang="cs-CZ" sz="1600" b="1" baseline="0">
                <a:latin typeface="Arial Narrow" panose="020B0606020202030204" pitchFamily="34" charset="0"/>
              </a:rPr>
              <a:t> díla (září 2020)</a:t>
            </a:r>
            <a:endParaRPr lang="cs-CZ" sz="1600" b="1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9151767876699174"/>
          <c:y val="2.6574742286573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6F-47C5-B9A9-CADAA57196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6F-47C5-B9A9-CADAA571967F}"/>
              </c:ext>
            </c:extLst>
          </c:dPt>
          <c:dLbls>
            <c:dLbl>
              <c:idx val="0"/>
              <c:layout>
                <c:manualLayout>
                  <c:x val="8.8736364640718074E-2"/>
                  <c:y val="7.4836240224146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26404029950788"/>
                      <c:h val="0.1557871374575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6F-47C5-B9A9-CADAA571967F}"/>
                </c:ext>
              </c:extLst>
            </c:dLbl>
            <c:dLbl>
              <c:idx val="1"/>
              <c:layout>
                <c:manualLayout>
                  <c:x val="-5.0525200974276777E-2"/>
                  <c:y val="-8.5752120548286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07893757309707"/>
                      <c:h val="0.1557871374575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96F-47C5-B9A9-CADAA5719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List1!$B$20:$C$20</c:f>
              <c:strCache>
                <c:ptCount val="2"/>
                <c:pt idx="0">
                  <c:v>volná</c:v>
                </c:pt>
                <c:pt idx="1">
                  <c:v>chráněná</c:v>
                </c:pt>
              </c:strCache>
            </c:strRef>
          </c:cat>
          <c:val>
            <c:numRef>
              <c:f>List1!$B$21:$C$21</c:f>
              <c:numCache>
                <c:formatCode>#,##0</c:formatCode>
                <c:ptCount val="2"/>
                <c:pt idx="0">
                  <c:v>29491</c:v>
                </c:pt>
                <c:pt idx="1">
                  <c:v>183224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6F-47C5-B9A9-CADAA571967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cs-CZ" sz="1600" b="1">
                <a:latin typeface="Arial Narrow" panose="020B0606020202030204" pitchFamily="34" charset="0"/>
              </a:rPr>
              <a:t>Národní digitální knihovna - </a:t>
            </a:r>
          </a:p>
          <a:p>
            <a:pPr>
              <a:defRPr sz="1600" b="1">
                <a:latin typeface="Arial Narrow" panose="020B0606020202030204" pitchFamily="34" charset="0"/>
              </a:defRPr>
            </a:pPr>
            <a:r>
              <a:rPr lang="cs-CZ" sz="1600" b="1">
                <a:latin typeface="Arial Narrow" panose="020B0606020202030204" pitchFamily="34" charset="0"/>
              </a:rPr>
              <a:t>volná a chráněná</a:t>
            </a:r>
            <a:r>
              <a:rPr lang="cs-CZ" sz="1600" b="1" baseline="0">
                <a:latin typeface="Arial Narrow" panose="020B0606020202030204" pitchFamily="34" charset="0"/>
              </a:rPr>
              <a:t> díla (září 2020)</a:t>
            </a:r>
            <a:endParaRPr lang="cs-CZ" sz="1600" b="1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9151767876699174"/>
          <c:y val="2.6574742286573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92-412B-AF11-3C96C71DF4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92-412B-AF11-3C96C71DF4EB}"/>
              </c:ext>
            </c:extLst>
          </c:dPt>
          <c:dLbls>
            <c:dLbl>
              <c:idx val="0"/>
              <c:layout>
                <c:manualLayout>
                  <c:x val="8.8736364640718074E-2"/>
                  <c:y val="7.4836240224146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26404029950788"/>
                      <c:h val="0.1557871374575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92-412B-AF11-3C96C71DF4EB}"/>
                </c:ext>
              </c:extLst>
            </c:dLbl>
            <c:dLbl>
              <c:idx val="1"/>
              <c:layout>
                <c:manualLayout>
                  <c:x val="-5.0525200974276777E-2"/>
                  <c:y val="-8.5752120548286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07893757309707"/>
                      <c:h val="0.1557871374575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92-412B-AF11-3C96C71DF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List1!$B$20:$C$20</c:f>
              <c:strCache>
                <c:ptCount val="2"/>
                <c:pt idx="0">
                  <c:v>volná</c:v>
                </c:pt>
                <c:pt idx="1">
                  <c:v>chráněná</c:v>
                </c:pt>
              </c:strCache>
            </c:strRef>
          </c:cat>
          <c:val>
            <c:numRef>
              <c:f>List1!$B$21:$C$21</c:f>
              <c:numCache>
                <c:formatCode>#,##0</c:formatCode>
                <c:ptCount val="2"/>
                <c:pt idx="0">
                  <c:v>29491</c:v>
                </c:pt>
                <c:pt idx="1">
                  <c:v>183224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92-412B-AF11-3C96C71DF4E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425B8-3B89-4CBC-A291-59D6673AD62B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24B4-E96E-4C38-BD54-AAA7AB90E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58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77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11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16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52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291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71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9500" y="1055267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9500" y="2011267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3604" y="2011267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700" y="-23400"/>
            <a:ext cx="9144000" cy="75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94401"/>
            <a:ext cx="1635627" cy="39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3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52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52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>
                <a:latin typeface="Arial Narrow" pitchFamily="34" charset="0"/>
              </a:defRPr>
            </a:lvl1pPr>
            <a:lvl2pPr>
              <a:defRPr sz="2400" b="1">
                <a:latin typeface="Arial Narrow" pitchFamily="34" charset="0"/>
              </a:defRPr>
            </a:lvl2pPr>
            <a:lvl3pPr>
              <a:defRPr sz="2000" b="1">
                <a:latin typeface="Arial Narrow" pitchFamily="34" charset="0"/>
              </a:defRPr>
            </a:lvl3pPr>
            <a:lvl4pPr>
              <a:defRPr sz="1800" b="1">
                <a:latin typeface="Arial Narrow" pitchFamily="34" charset="0"/>
              </a:defRPr>
            </a:lvl4pPr>
            <a:lvl5pPr>
              <a:defRPr sz="1800" b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 b="1">
                <a:solidFill>
                  <a:srgbClr val="FF0000"/>
                </a:solidFill>
              </a:defRPr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5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98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63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03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6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C8BE0-4E44-4856-9608-CBAAE7BA6F00}" type="datetimeFigureOut">
              <a:rPr lang="cs-CZ" smtClean="0"/>
              <a:t>20.09.2020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EF15-51B1-4D10-99BC-C6E658D47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17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75000"/>
            </a:schemeClr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FF0000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nnt.nkp.cz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nnt-registrace@nkp.cz" TargetMode="External"/><Relationship Id="rId2" Type="http://schemas.openxmlformats.org/officeDocument/2006/relationships/hyperlink" Target="https://dnnt.nkp.cz/knihovny.html#JakSeZapoji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nnt.nkp.cz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dk.c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dk.cz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Zpřístupnění děl nedostupných na trhu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296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i="1" dirty="0"/>
              <a:t>	44. seminář knihovníků muzeí a galerií 2020</a:t>
            </a:r>
            <a:endParaRPr lang="cs-CZ" sz="1800" i="1" dirty="0" smtClean="0"/>
          </a:p>
          <a:p>
            <a:pPr>
              <a:defRPr/>
            </a:pPr>
            <a:r>
              <a:rPr lang="cs-CZ" sz="1800" i="1" dirty="0" smtClean="0"/>
              <a:t>22. </a:t>
            </a:r>
            <a:r>
              <a:rPr lang="cs-CZ" sz="1800" i="1" dirty="0"/>
              <a:t>9. 2020 </a:t>
            </a:r>
          </a:p>
          <a:p>
            <a:pPr>
              <a:defRPr/>
            </a:pPr>
            <a:r>
              <a:rPr lang="cs-CZ" sz="1800" i="1" dirty="0" smtClean="0"/>
              <a:t>Vít </a:t>
            </a:r>
            <a:r>
              <a:rPr lang="cs-CZ" sz="1800" i="1" dirty="0"/>
              <a:t>Richter</a:t>
            </a:r>
          </a:p>
          <a:p>
            <a:pPr>
              <a:defRPr/>
            </a:pPr>
            <a:r>
              <a:rPr lang="cs-CZ" sz="1800" i="1" dirty="0"/>
              <a:t>Národní knihovna ČR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1800" dirty="0"/>
          </a:p>
        </p:txBody>
      </p:sp>
      <p:pic>
        <p:nvPicPr>
          <p:cNvPr id="2050" name="Picture 2" descr="Národní digitální knihovna zpřístupnila zdarma digitalizovan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193032" cy="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938673"/>
            <a:ext cx="7848872" cy="593624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Využití NDK-DNNT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7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1. etapa zpřístupnění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Umožnění vzdáleného přístupu uživatelům knihovny k NK-DNNT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1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497"/>
          </a:xfrm>
        </p:spPr>
        <p:txBody>
          <a:bodyPr/>
          <a:lstStyle/>
          <a:p>
            <a:r>
              <a:rPr lang="cs-CZ" dirty="0" smtClean="0"/>
              <a:t>Jak se zapojit – vzdálený přístup</a:t>
            </a:r>
            <a:endParaRPr lang="cs-CZ" dirty="0"/>
          </a:p>
        </p:txBody>
      </p:sp>
      <p:pic>
        <p:nvPicPr>
          <p:cNvPr id="4" name="Google Shape;1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41024" y="2111728"/>
            <a:ext cx="1323325" cy="94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21;p18"/>
          <p:cNvCxnSpPr/>
          <p:nvPr/>
        </p:nvCxnSpPr>
        <p:spPr>
          <a:xfrm flipV="1">
            <a:off x="3768900" y="2636912"/>
            <a:ext cx="2672124" cy="1451888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Google Shape;122;p18"/>
          <p:cNvSpPr txBox="1"/>
          <p:nvPr/>
        </p:nvSpPr>
        <p:spPr>
          <a:xfrm>
            <a:off x="5906711" y="1582936"/>
            <a:ext cx="2268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Vzdálený přístup z domova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ze zaměstnání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20073" y="4083046"/>
            <a:ext cx="3466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2 možnosti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 Narrow" panose="020B0606020202030204" pitchFamily="34" charset="0"/>
              </a:rPr>
              <a:t>Knihovna využívá eduID.cz pro identifikaci svých uživatelů = zapojení do KNIHOVNY.CZ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 Narrow" panose="020B0606020202030204" pitchFamily="34" charset="0"/>
              </a:rPr>
              <a:t>Knihovna nevyužívá </a:t>
            </a:r>
            <a:r>
              <a:rPr lang="cs-CZ" b="1" dirty="0" err="1" smtClean="0">
                <a:latin typeface="Arial Narrow" panose="020B0606020202030204" pitchFamily="34" charset="0"/>
              </a:rPr>
              <a:t>eduID</a:t>
            </a:r>
            <a:r>
              <a:rPr lang="cs-CZ" b="1" dirty="0" smtClean="0">
                <a:latin typeface="Arial Narrow" panose="020B0606020202030204" pitchFamily="34" charset="0"/>
              </a:rPr>
              <a:t> – zapojení pomocí identit NK ČR</a:t>
            </a:r>
            <a:endParaRPr lang="cs-CZ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723334"/>
              </p:ext>
            </p:extLst>
          </p:nvPr>
        </p:nvGraphicFramePr>
        <p:xfrm>
          <a:off x="197389" y="1772816"/>
          <a:ext cx="4462387" cy="417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07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14" y="0"/>
            <a:ext cx="7678293" cy="217483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275856" y="260648"/>
            <a:ext cx="3256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hlinkClick r:id="rId3"/>
              </a:rPr>
              <a:t>https://dnnt.nkp.cz/</a:t>
            </a:r>
            <a:endParaRPr lang="cs-CZ" sz="28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84" y="2345038"/>
            <a:ext cx="7783351" cy="4512962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755577" y="5949280"/>
            <a:ext cx="7488830" cy="9087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8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Stáhnout si registrační formuláře z </a:t>
            </a:r>
            <a:r>
              <a:rPr lang="cs-CZ" dirty="0">
                <a:hlinkClick r:id="rId2"/>
              </a:rPr>
              <a:t>https://dnnt.nkp.cz/knihovny.html#JakSeZapojit</a:t>
            </a:r>
            <a:endParaRPr lang="cs-CZ" dirty="0" smtClean="0"/>
          </a:p>
          <a:p>
            <a:r>
              <a:rPr lang="cs-CZ" dirty="0" smtClean="0"/>
              <a:t>Vyplnit registrační formuláře za knihovnu</a:t>
            </a:r>
          </a:p>
          <a:p>
            <a:r>
              <a:rPr lang="cs-CZ" dirty="0" smtClean="0"/>
              <a:t>Odeslat na </a:t>
            </a:r>
            <a:r>
              <a:rPr lang="cs-CZ" b="0" dirty="0" smtClean="0">
                <a:hlinkClick r:id="rId3"/>
              </a:rPr>
              <a:t>dnnt-registrace@nkp.cz</a:t>
            </a:r>
            <a:endParaRPr lang="cs-CZ" b="0" dirty="0" smtClean="0"/>
          </a:p>
          <a:p>
            <a:r>
              <a:rPr lang="cs-CZ" dirty="0" smtClean="0"/>
              <a:t>Podepsat smlouvu s NK ČR</a:t>
            </a:r>
          </a:p>
          <a:p>
            <a:r>
              <a:rPr lang="cs-CZ" dirty="0" smtClean="0"/>
              <a:t>Oznámit uživatelům možnost využívání služby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1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Zjišťované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Základní informace, kontakty</a:t>
            </a:r>
          </a:p>
          <a:p>
            <a:pPr lvl="1"/>
            <a:r>
              <a:rPr lang="cs-CZ" dirty="0" smtClean="0"/>
              <a:t>Osoba odpovědná za smlouvu</a:t>
            </a:r>
          </a:p>
          <a:p>
            <a:pPr lvl="1"/>
            <a:r>
              <a:rPr lang="cs-CZ" dirty="0" smtClean="0"/>
              <a:t>Technik, správce </a:t>
            </a:r>
          </a:p>
          <a:p>
            <a:r>
              <a:rPr lang="cs-CZ" dirty="0" smtClean="0"/>
              <a:t>Informace o knihovně</a:t>
            </a:r>
          </a:p>
          <a:p>
            <a:pPr lvl="1"/>
            <a:r>
              <a:rPr lang="cs-CZ" dirty="0" smtClean="0"/>
              <a:t>Evidenční číslo knihovny</a:t>
            </a:r>
          </a:p>
          <a:p>
            <a:pPr lvl="1"/>
            <a:r>
              <a:rPr lang="cs-CZ" dirty="0" smtClean="0"/>
              <a:t>Sigla</a:t>
            </a:r>
          </a:p>
          <a:p>
            <a:pPr lvl="1"/>
            <a:r>
              <a:rPr lang="cs-CZ" dirty="0" smtClean="0"/>
              <a:t>Čtenáři, zaměstnanci </a:t>
            </a:r>
            <a:r>
              <a:rPr lang="cs-CZ" dirty="0"/>
              <a:t>počet</a:t>
            </a:r>
          </a:p>
          <a:p>
            <a:pPr lvl="1"/>
            <a:r>
              <a:rPr lang="cs-CZ" dirty="0" smtClean="0"/>
              <a:t>Typ </a:t>
            </a:r>
            <a:r>
              <a:rPr lang="cs-CZ" dirty="0"/>
              <a:t>knihovního systému</a:t>
            </a:r>
          </a:p>
          <a:p>
            <a:pPr lvl="1"/>
            <a:r>
              <a:rPr lang="cs-CZ" dirty="0"/>
              <a:t>IP adresa/y</a:t>
            </a:r>
          </a:p>
          <a:p>
            <a:pPr lvl="1"/>
            <a:r>
              <a:rPr lang="cs-CZ" dirty="0" smtClean="0"/>
              <a:t>Poskytovatel internetu</a:t>
            </a:r>
            <a:endParaRPr lang="cs-CZ" dirty="0"/>
          </a:p>
          <a:p>
            <a:pPr lvl="1"/>
            <a:r>
              <a:rPr lang="cs-CZ" dirty="0"/>
              <a:t>IT podpora</a:t>
            </a:r>
          </a:p>
          <a:p>
            <a:pPr lvl="1"/>
            <a:r>
              <a:rPr lang="cs-CZ" dirty="0"/>
              <a:t>Současný počet terminálů s EIZ</a:t>
            </a:r>
          </a:p>
          <a:p>
            <a:pPr lvl="1"/>
            <a:r>
              <a:rPr lang="cs-CZ" dirty="0"/>
              <a:t>Počet místností s DNNT terminály</a:t>
            </a:r>
          </a:p>
          <a:p>
            <a:pPr lvl="1"/>
            <a:r>
              <a:rPr lang="cs-CZ" dirty="0"/>
              <a:t>Počet  terminálů s DNNT celkově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6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– eduID.cz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Povinnosti knihovny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Uzavření smlouvy s NK ČR</a:t>
            </a:r>
          </a:p>
          <a:p>
            <a:r>
              <a:rPr lang="cs-CZ" dirty="0" smtClean="0"/>
              <a:t>Knihovna vede evidenci svých uživatelů</a:t>
            </a:r>
          </a:p>
          <a:p>
            <a:r>
              <a:rPr lang="cs-CZ" dirty="0" smtClean="0"/>
              <a:t>Informace uživatelům o možnostech a pravidlech služby</a:t>
            </a:r>
          </a:p>
          <a:p>
            <a:r>
              <a:rPr lang="cs-CZ" dirty="0" smtClean="0"/>
              <a:t>Pravidla obsažena v knihovním řádu</a:t>
            </a:r>
          </a:p>
          <a:p>
            <a:r>
              <a:rPr lang="cs-CZ" dirty="0" smtClean="0"/>
              <a:t>Zpracování osobních údajů – možnost poskytnutí údajů uživatele kolektivním správcům (uchovat 3 roky)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Povinnosti čtenáře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Seznámit se s pravidly služby</a:t>
            </a:r>
          </a:p>
          <a:p>
            <a:r>
              <a:rPr lang="cs-CZ" sz="2200" dirty="0" smtClean="0"/>
              <a:t>Uživatele se přihlašuje stejným způsobem jako do AKS</a:t>
            </a:r>
          </a:p>
          <a:p>
            <a:r>
              <a:rPr lang="cs-CZ" sz="2200" dirty="0" smtClean="0"/>
              <a:t>Uživatel má oprávnění pouze číst</a:t>
            </a:r>
          </a:p>
          <a:p>
            <a:r>
              <a:rPr lang="cs-CZ" sz="2200" dirty="0" smtClean="0"/>
              <a:t>Nesmí zhotovit kopii – tisk, disk, email, foto obrazovky, vytěžování pomocí software…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652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knihovny bez eduID.cz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Uzavření smlouvy s NK ČR</a:t>
            </a:r>
          </a:p>
          <a:p>
            <a:r>
              <a:rPr lang="cs-CZ" dirty="0"/>
              <a:t>Knihovna vede evidenci svých uživatelů</a:t>
            </a:r>
          </a:p>
          <a:p>
            <a:r>
              <a:rPr lang="cs-CZ" dirty="0"/>
              <a:t>Informace uživatelům o možnostech a pravidlech služby</a:t>
            </a:r>
          </a:p>
          <a:p>
            <a:r>
              <a:rPr lang="cs-CZ" dirty="0"/>
              <a:t>Pravidla obsažena v knihovním řádu</a:t>
            </a:r>
          </a:p>
          <a:p>
            <a:r>
              <a:rPr lang="cs-CZ" dirty="0"/>
              <a:t>Zpracování osobních údajů – možnost poskytnutí údajů uživatele kolektivním </a:t>
            </a:r>
            <a:r>
              <a:rPr lang="cs-CZ" dirty="0" smtClean="0"/>
              <a:t>správcům (uchovat 3 roky)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Předání emailových adres uživatelů NK ČR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Pravidelná aktualizace emailových adres uživatelů</a:t>
            </a:r>
          </a:p>
          <a:p>
            <a:pPr lvl="1"/>
            <a:r>
              <a:rPr lang="cs-CZ" dirty="0" smtClean="0"/>
              <a:t>Uživatel se registruje do systémů pomocí své emailové adresy + heslo</a:t>
            </a:r>
            <a:endParaRPr lang="cs-CZ" dirty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200" y="4277400"/>
            <a:ext cx="82296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3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Kdy se bude možné zapojit?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V současné době zapojeny vysokoškolské knihovny, knihovny AV ČR, krajské knihovny, velké specializované knihovny (cca 70 knihoven)</a:t>
            </a:r>
          </a:p>
          <a:p>
            <a:endParaRPr lang="cs-CZ" sz="2400" dirty="0" smtClean="0"/>
          </a:p>
          <a:p>
            <a:r>
              <a:rPr lang="cs-CZ" sz="2400" dirty="0" smtClean="0"/>
              <a:t>Zapojují se knihovny zapojené do portálu KNIHOVNY.CZ</a:t>
            </a:r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FF0000"/>
                </a:solidFill>
              </a:rPr>
              <a:t>Do konce roku 2020 + rok 2021 – ostatní knihovny – postupné výzvy</a:t>
            </a:r>
          </a:p>
          <a:p>
            <a:endParaRPr lang="cs-CZ" sz="2400" dirty="0" smtClean="0"/>
          </a:p>
          <a:p>
            <a:r>
              <a:rPr lang="cs-CZ" sz="2400" dirty="0" smtClean="0"/>
              <a:t>Testování zapojení knihoven bez eduID.cz</a:t>
            </a:r>
          </a:p>
          <a:p>
            <a:endParaRPr lang="cs-CZ" sz="2400" dirty="0" smtClean="0"/>
          </a:p>
          <a:p>
            <a:r>
              <a:rPr lang="cs-CZ" sz="2400" dirty="0" smtClean="0"/>
              <a:t>Manuál pro vyhledávání a využívání NDK-DNNT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504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Zapojení DNNT do katalogu knihovny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558077"/>
            <a:ext cx="8491276" cy="5304859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483768" y="4581128"/>
            <a:ext cx="1872208" cy="53661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32762" y="3103800"/>
            <a:ext cx="7272808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Do katalogu JVK importováno 74 </a:t>
            </a:r>
            <a:r>
              <a:rPr lang="cs-CZ" sz="2000" b="1" dirty="0"/>
              <a:t>410 </a:t>
            </a:r>
            <a:r>
              <a:rPr lang="cs-CZ" sz="2000" b="1" dirty="0" smtClean="0"/>
              <a:t>záznamů</a:t>
            </a:r>
          </a:p>
          <a:p>
            <a:endParaRPr lang="cs-CZ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z</a:t>
            </a:r>
            <a:r>
              <a:rPr lang="cs-CZ" sz="2000" b="1" dirty="0" smtClean="0"/>
              <a:t> toho </a:t>
            </a:r>
            <a:r>
              <a:rPr lang="cs-CZ" sz="2000" b="1" dirty="0"/>
              <a:t>42 679 </a:t>
            </a:r>
            <a:r>
              <a:rPr lang="cs-CZ" sz="2000" b="1" dirty="0" smtClean="0"/>
              <a:t>záznamů spojeno se záznamy tištěných knih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z </a:t>
            </a:r>
            <a:r>
              <a:rPr lang="cs-CZ" sz="2000" b="1" dirty="0"/>
              <a:t>toho 30 123 </a:t>
            </a:r>
            <a:r>
              <a:rPr lang="cs-CZ" sz="2000" b="1" dirty="0" smtClean="0"/>
              <a:t>záznamů vloženo jako zcela nových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8296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 knihovních fondů</a:t>
            </a: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1851834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4" name="Picture 10" descr="Knižní skenery Avision, Bookeye - skenování a digitalizace knih - Amcob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2" y="2024855"/>
            <a:ext cx="35052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64"/>
            <a:ext cx="9144000" cy="659587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46349" y="4221088"/>
            <a:ext cx="5451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>
                <a:hlinkClick r:id="rId3"/>
              </a:rPr>
              <a:t>https://dnnt.nkp.cz/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16396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Zpřístupnění děl nedostupných na trhu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296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i="1" dirty="0"/>
              <a:t>	44. seminář knihovníků muzeí a galerií 2020</a:t>
            </a:r>
            <a:endParaRPr lang="cs-CZ" sz="1800" i="1" dirty="0" smtClean="0"/>
          </a:p>
          <a:p>
            <a:pPr>
              <a:defRPr/>
            </a:pPr>
            <a:r>
              <a:rPr lang="cs-CZ" sz="1800" i="1" dirty="0" smtClean="0"/>
              <a:t>22. </a:t>
            </a:r>
            <a:r>
              <a:rPr lang="cs-CZ" sz="1800" i="1" dirty="0"/>
              <a:t>9. 2020 </a:t>
            </a:r>
          </a:p>
          <a:p>
            <a:pPr>
              <a:defRPr/>
            </a:pPr>
            <a:r>
              <a:rPr lang="cs-CZ" sz="1800" i="1" dirty="0" smtClean="0"/>
              <a:t>Vít </a:t>
            </a:r>
            <a:r>
              <a:rPr lang="cs-CZ" sz="1800" i="1" dirty="0"/>
              <a:t>Richter</a:t>
            </a:r>
          </a:p>
          <a:p>
            <a:pPr>
              <a:defRPr/>
            </a:pPr>
            <a:r>
              <a:rPr lang="cs-CZ" sz="1800" i="1" dirty="0"/>
              <a:t>Národní knihovna ČR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1800" dirty="0"/>
          </a:p>
        </p:txBody>
      </p:sp>
      <p:pic>
        <p:nvPicPr>
          <p:cNvPr id="2050" name="Picture 2" descr="Národní digitální knihovna zpřístupnila zdarma digitalizovan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193032" cy="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60541" y="419175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lang="cs-CZ" sz="3200" dirty="0"/>
              <a:t>Tři etapy zpřístupnění </a:t>
            </a:r>
            <a:r>
              <a:rPr lang="cs-CZ" sz="3200" dirty="0" smtClean="0"/>
              <a:t>digitalizovaných </a:t>
            </a:r>
            <a:r>
              <a:rPr lang="cs-CZ" sz="3200" dirty="0"/>
              <a:t>knih a časopisů</a:t>
            </a:r>
            <a:endParaRPr dirty="0"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1024" y="2111728"/>
            <a:ext cx="1323325" cy="94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8"/>
          <p:cNvCxnSpPr/>
          <p:nvPr/>
        </p:nvCxnSpPr>
        <p:spPr>
          <a:xfrm rot="10800000" flipH="1">
            <a:off x="3768900" y="2596000"/>
            <a:ext cx="2405700" cy="1492800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2" name="Google Shape;122;p18"/>
          <p:cNvSpPr txBox="1"/>
          <p:nvPr/>
        </p:nvSpPr>
        <p:spPr>
          <a:xfrm>
            <a:off x="5906711" y="1582936"/>
            <a:ext cx="2268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Vzdálený přístup z domova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ze zaměstnání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1024" y="3608580"/>
            <a:ext cx="1452804" cy="96044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5968386" y="3161209"/>
            <a:ext cx="226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Zpřístupnění na místě samém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6111109" y="4871783"/>
            <a:ext cx="18598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Zhotovení tištěné nebo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digitální kopie za úplatu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" name="Google Shape;126;p18"/>
          <p:cNvCxnSpPr/>
          <p:nvPr/>
        </p:nvCxnSpPr>
        <p:spPr>
          <a:xfrm>
            <a:off x="4926200" y="4077087"/>
            <a:ext cx="12483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27" name="Google Shape;127;p18"/>
          <p:cNvPicPr preferRelativeResize="0"/>
          <p:nvPr/>
        </p:nvPicPr>
        <p:blipFill rotWithShape="1">
          <a:blip r:embed="rId5">
            <a:alphaModFix/>
          </a:blip>
          <a:srcRect t="13294" b="10445"/>
          <a:stretch/>
        </p:blipFill>
        <p:spPr>
          <a:xfrm>
            <a:off x="6329075" y="5479216"/>
            <a:ext cx="1547225" cy="1179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8"/>
          <p:cNvCxnSpPr/>
          <p:nvPr/>
        </p:nvCxnSpPr>
        <p:spPr>
          <a:xfrm>
            <a:off x="3768899" y="4088801"/>
            <a:ext cx="2425451" cy="1716274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" name="Přímá spojnice 2"/>
          <p:cNvCxnSpPr/>
          <p:nvPr/>
        </p:nvCxnSpPr>
        <p:spPr>
          <a:xfrm>
            <a:off x="5906711" y="4871783"/>
            <a:ext cx="2442230" cy="1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5910410" y="4966674"/>
            <a:ext cx="2493339" cy="16459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970513"/>
              </p:ext>
            </p:extLst>
          </p:nvPr>
        </p:nvGraphicFramePr>
        <p:xfrm>
          <a:off x="197389" y="1772816"/>
          <a:ext cx="4462387" cy="417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693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29500" y="1055267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cs-CZ" dirty="0" smtClean="0"/>
              <a:t>Co </a:t>
            </a:r>
            <a:r>
              <a:rPr lang="cs-CZ" dirty="0"/>
              <a:t>je dílo nedostupné na trhu</a:t>
            </a:r>
            <a:r>
              <a:rPr lang="cs-CZ" dirty="0" smtClean="0"/>
              <a:t>? (DNNT)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29500" y="1802232"/>
            <a:ext cx="37743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Monografie – 6 měsíců není k dispozici na běžném trhu</a:t>
            </a:r>
            <a:endParaRPr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None/>
            </a:pPr>
            <a:endParaRPr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Periodika starší 10 let, pokud nejsou předmětem licenčních podmínek</a:t>
            </a:r>
            <a:endParaRPr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None/>
            </a:pPr>
            <a:endParaRPr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Musí být zahrnuto v Seznamu děl nedostupných na trhu</a:t>
            </a:r>
            <a:endParaRPr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lvl="1" indent="-2984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Seznam provozuje NK ČR</a:t>
            </a:r>
            <a:endParaRPr sz="1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Každý autor může odmítnout zpřístupnění svých digitalizovaných děl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18475" y="2351174"/>
            <a:ext cx="3317700" cy="345408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8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Licenční smlouva: Co bude zpřístupněno?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77482" y="1340768"/>
            <a:ext cx="8229600" cy="5400600"/>
          </a:xfrm>
        </p:spPr>
        <p:txBody>
          <a:bodyPr/>
          <a:lstStyle/>
          <a:p>
            <a:pPr lvl="0" indent="-317500">
              <a:spcBef>
                <a:spcPts val="480"/>
              </a:spcBef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4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Rok 2020</a:t>
            </a:r>
            <a:endParaRPr lang="cs-CZ" sz="24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1" indent="-273050">
              <a:spcBef>
                <a:spcPts val="400"/>
              </a:spcBef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Knihy a periodika vydaná do roku </a:t>
            </a:r>
            <a:r>
              <a:rPr lang="cs-CZ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1989</a:t>
            </a:r>
          </a:p>
          <a:p>
            <a:pPr lvl="1" indent="-273050">
              <a:spcBef>
                <a:spcPts val="400"/>
              </a:spcBef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Cca 77 000 sv.</a:t>
            </a:r>
            <a:endParaRPr lang="cs-CZ"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indent="-317500">
              <a:spcBef>
                <a:spcPts val="480"/>
              </a:spcBef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4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Rok 2021</a:t>
            </a:r>
          </a:p>
          <a:p>
            <a:pPr lvl="1" indent="-273050">
              <a:spcBef>
                <a:spcPts val="400"/>
              </a:spcBef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Knihy vydané do roku 2007 </a:t>
            </a:r>
          </a:p>
          <a:p>
            <a:pPr lvl="1" indent="-273050">
              <a:spcBef>
                <a:spcPts val="400"/>
              </a:spcBef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Periodika vydaná do roku 2009</a:t>
            </a:r>
          </a:p>
          <a:p>
            <a:pPr lvl="1" indent="-273050">
              <a:spcBef>
                <a:spcPts val="400"/>
              </a:spcBef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Cca 87 000 sv. </a:t>
            </a:r>
          </a:p>
          <a:p>
            <a:pPr lvl="1" indent="-273050">
              <a:spcBef>
                <a:spcPts val="400"/>
              </a:spcBef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Celkem zpřístupněno 164 000 sv. (NK, MZK, KNAV)</a:t>
            </a:r>
            <a:endParaRPr lang="cs-CZ"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indent="-317500">
              <a:spcBef>
                <a:spcPts val="480"/>
              </a:spcBef>
              <a:buClr>
                <a:srgbClr val="17365D"/>
              </a:buClr>
              <a:buSzPts val="2000"/>
              <a:buFont typeface="Roboto"/>
              <a:buChar char="●"/>
            </a:pPr>
            <a:endParaRPr lang="cs-CZ" sz="2400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indent="-317500">
              <a:spcBef>
                <a:spcPts val="480"/>
              </a:spcBef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4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NK </a:t>
            </a:r>
            <a:r>
              <a:rPr lang="cs-CZ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ČR hradí licenci za zpřístupnění – roční platby bez DPH: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36;p19"/>
          <p:cNvGraphicFramePr/>
          <p:nvPr>
            <p:extLst>
              <p:ext uri="{D42A27DB-BD31-4B8C-83A1-F6EECF244321}">
                <p14:modId xmlns:p14="http://schemas.microsoft.com/office/powerpoint/2010/main" val="1593013338"/>
              </p:ext>
            </p:extLst>
          </p:nvPr>
        </p:nvGraphicFramePr>
        <p:xfrm>
          <a:off x="827562" y="5661248"/>
          <a:ext cx="7488875" cy="7315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4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2019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2020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2021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2022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2023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Roční odměny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10,5 mil.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21,6 mil.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22,9 mil.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25,2 mil.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dirty="0"/>
                        <a:t>27,4 mil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9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63888" y="5733256"/>
            <a:ext cx="2307363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cs-CZ" sz="2800" b="1" dirty="0">
                <a:hlinkClick r:id="rId3"/>
              </a:rPr>
              <a:t>https://</a:t>
            </a:r>
            <a:r>
              <a:rPr lang="cs-CZ" sz="2800" b="1" dirty="0" smtClean="0">
                <a:hlinkClick r:id="rId3"/>
              </a:rPr>
              <a:t>ndk.cz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237" y="44624"/>
            <a:ext cx="671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Zpřístupnění prostřednictvím Národní digitální knihovny: NDK-DNNT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92"/>
            <a:ext cx="9144000" cy="563410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491880" y="2852936"/>
            <a:ext cx="2307363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cs-CZ" sz="2800" b="1" dirty="0">
                <a:hlinkClick r:id="rId3"/>
              </a:rPr>
              <a:t>https://</a:t>
            </a:r>
            <a:r>
              <a:rPr lang="cs-CZ" sz="2800" b="1" dirty="0" smtClean="0">
                <a:hlinkClick r:id="rId3"/>
              </a:rPr>
              <a:t>ndk.cz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9165" y="5911905"/>
            <a:ext cx="8994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Připravuje se zapojení dalších digitálních knihoven: MZK, KNAV, KK, NTK</a:t>
            </a:r>
            <a:endParaRPr lang="cs-CZ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086" y="61386"/>
            <a:ext cx="4552950" cy="100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0" y="476672"/>
            <a:ext cx="9161310" cy="5974767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4139952" y="4581128"/>
            <a:ext cx="2808312" cy="136815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0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17660" cy="629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7421</TotalTime>
  <Words>620</Words>
  <Application>Microsoft Office PowerPoint</Application>
  <PresentationFormat>Předvádění na obrazovce (4:3)</PresentationFormat>
  <Paragraphs>137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Roboto</vt:lpstr>
      <vt:lpstr>Motiv systému Office</vt:lpstr>
      <vt:lpstr>Zpřístupnění děl nedostupných na trhu</vt:lpstr>
      <vt:lpstr>Digitalizace knihovních fondů</vt:lpstr>
      <vt:lpstr>Tři etapy zpřístupnění digitalizovaných knih a časopisů</vt:lpstr>
      <vt:lpstr>Co je dílo nedostupné na trhu? (DNNT)</vt:lpstr>
      <vt:lpstr>Licenční smlouva: Co bude zpřístupněno?</vt:lpstr>
      <vt:lpstr>Prezentace aplikace PowerPoint</vt:lpstr>
      <vt:lpstr>Prezentace aplikace PowerPoint</vt:lpstr>
      <vt:lpstr>Prezentace aplikace PowerPoint</vt:lpstr>
      <vt:lpstr>Prezentace aplikace PowerPoint</vt:lpstr>
      <vt:lpstr>Využití NDK-DNNT</vt:lpstr>
      <vt:lpstr>1. etapa zpřístupnění</vt:lpstr>
      <vt:lpstr>Jak se zapojit – vzdálený přístup</vt:lpstr>
      <vt:lpstr>Prezentace aplikace PowerPoint</vt:lpstr>
      <vt:lpstr>Postup</vt:lpstr>
      <vt:lpstr>Zjišťované údaje</vt:lpstr>
      <vt:lpstr>Povinnosti – eduID.cz</vt:lpstr>
      <vt:lpstr>Povinnosti knihovny bez eduID.cz</vt:lpstr>
      <vt:lpstr>Kdy se bude možné zapojit?</vt:lpstr>
      <vt:lpstr>Zapojení DNNT do katalogu knihovny</vt:lpstr>
      <vt:lpstr>Prezentace aplikace PowerPoint</vt:lpstr>
      <vt:lpstr>Zpřístupnění děl nedostupných na trhu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Richter Vít</dc:creator>
  <cp:lastModifiedBy>Richter Vít</cp:lastModifiedBy>
  <cp:revision>264</cp:revision>
  <cp:lastPrinted>2017-08-28T13:36:40Z</cp:lastPrinted>
  <dcterms:created xsi:type="dcterms:W3CDTF">2013-04-04T20:22:35Z</dcterms:created>
  <dcterms:modified xsi:type="dcterms:W3CDTF">2020-09-20T20:10:57Z</dcterms:modified>
</cp:coreProperties>
</file>