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TSansNarrow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6f04fb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6f04fb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98efe6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98efe6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e6f04fb1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e6f04fb1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ef3a227f6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ef3a227f6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e6f04fb1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e6f04fb1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ef3a227f6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ef3a227f6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ef3a227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ef3a227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e6f04fb1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e6f04fb1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e6f04fb1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e6f04fb1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ef3a227f6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ef3a227f6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98efe60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98efe60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e6f04fb1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e6f04fb1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e6f04fb1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e6f04fb1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ef732f8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ef732f8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1" name="Google Shape;51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1" y="2579425"/>
            <a:ext cx="9144000" cy="2571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b="0"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/>
          <p:nvPr/>
        </p:nvSpPr>
        <p:spPr>
          <a:xfrm>
            <a:off x="4579525" y="0"/>
            <a:ext cx="4572000" cy="4884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" y="2579425"/>
            <a:ext cx="9144000" cy="2571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b="0"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9525" y="0"/>
            <a:ext cx="4572000" cy="4884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" name="Google Shape;3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91850"/>
            <a:ext cx="9144000" cy="251700"/>
          </a:xfrm>
          <a:prstGeom prst="rect">
            <a:avLst/>
          </a:prstGeom>
          <a:solidFill>
            <a:srgbClr val="EFEE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T Sans Narrow"/>
              <a:buNone/>
              <a:defRPr b="1" sz="36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ans Narrow"/>
              <a:buChar char="●"/>
              <a:defRPr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3429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 Narrow"/>
              <a:buChar char="○"/>
              <a:defRPr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-3175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■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-3175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●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-3175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○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-3175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■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-3175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●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-3175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○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-3175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400"/>
              <a:buFont typeface="PT Sans Narrow"/>
              <a:buChar char="■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889000" y="4891850"/>
            <a:ext cx="5365999" cy="2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22732" l="11112" r="10792" t="17430"/>
          <a:stretch/>
        </p:blipFill>
        <p:spPr>
          <a:xfrm>
            <a:off x="8580082" y="4912249"/>
            <a:ext cx="496500" cy="214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/>
        </p:nvSpPr>
        <p:spPr>
          <a:xfrm>
            <a:off x="0" y="4891850"/>
            <a:ext cx="9144000" cy="251700"/>
          </a:xfrm>
          <a:prstGeom prst="rect">
            <a:avLst/>
          </a:prstGeom>
          <a:solidFill>
            <a:srgbClr val="EFEE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T Sans Narrow"/>
              <a:buNone/>
              <a:defRPr b="1" sz="36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ans Narrow"/>
              <a:buChar char="●"/>
              <a:defRPr sz="24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 Narrow"/>
              <a:buChar char="○"/>
              <a:defRPr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-3175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■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-3175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●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-3175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○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-3175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■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-3175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●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-3175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○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-3175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400"/>
              <a:buFont typeface="PT Sans Narrow"/>
              <a:buChar char="■"/>
              <a:defRPr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pic>
        <p:nvPicPr>
          <p:cNvPr id="47" name="Google Shape;47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889000" y="4891850"/>
            <a:ext cx="5365999" cy="2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 b="22732" l="11112" r="10792" t="17430"/>
          <a:stretch/>
        </p:blipFill>
        <p:spPr>
          <a:xfrm>
            <a:off x="8580082" y="4912249"/>
            <a:ext cx="496500" cy="214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hyperlink" Target="https://eknihy.tritius.cz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onfluence.tritius.cz/pages/viewpage.action?pageId=114589717" TargetMode="External"/><Relationship Id="rId4" Type="http://schemas.openxmlformats.org/officeDocument/2006/relationships/hyperlink" Target="https://eknihy.tritius.cz/" TargetMode="External"/><Relationship Id="rId5" Type="http://schemas.openxmlformats.org/officeDocument/2006/relationships/hyperlink" Target="https://akvizice.tritius.c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ilha@tritius.cz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3" Type="http://schemas.openxmlformats.org/officeDocument/2006/relationships/hyperlink" Target="https://confluence.tritius.cz/pages/viewpage.action?pageId=131760156" TargetMode="External"/><Relationship Id="rId12" Type="http://schemas.openxmlformats.org/officeDocument/2006/relationships/hyperlink" Target="https://confluence.tritius.cz/pages/viewpage.action?pageId=123961356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s://confluence.tritius.cz/pages/viewpage.action?pageId=134545482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nfluence.tritius.cz/pages/viewpage.action?pageId=124846097" TargetMode="External"/><Relationship Id="rId4" Type="http://schemas.openxmlformats.org/officeDocument/2006/relationships/hyperlink" Target="https://confluence.tritius.cz/pages/viewpage.action?pageId=120063859" TargetMode="External"/><Relationship Id="rId5" Type="http://schemas.openxmlformats.org/officeDocument/2006/relationships/hyperlink" Target="https://confluence.tritius.cz/pages/viewpage.action?pageId=116457567" TargetMode="External"/><Relationship Id="rId6" Type="http://schemas.openxmlformats.org/officeDocument/2006/relationships/hyperlink" Target="https://confluence.tritius.cz/pages/viewpage.action?pageId=116457636" TargetMode="External"/><Relationship Id="rId7" Type="http://schemas.openxmlformats.org/officeDocument/2006/relationships/hyperlink" Target="https://confluence.tritius.cz/pages/viewpage.action?pageId=11573665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katalog.knihovnakv.cz/" TargetMode="External"/><Relationship Id="rId4" Type="http://schemas.openxmlformats.org/officeDocument/2006/relationships/hyperlink" Target="http://www.zelenadata.cz" TargetMode="External"/><Relationship Id="rId5" Type="http://schemas.openxmlformats.org/officeDocument/2006/relationships/hyperlink" Target="https://tritius.knih-pe.c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909550" y="109808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Ekosystém Tritius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2042650" y="2333964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Seminář AGM, Tábor 2021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Ing. Jiří Šilha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>
            <p:ph idx="4294967295" type="ctrTitle"/>
          </p:nvPr>
        </p:nvSpPr>
        <p:spPr>
          <a:xfrm>
            <a:off x="1003650" y="384439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Portál Metis - verze zdarma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34"/>
          <p:cNvSpPr txBox="1"/>
          <p:nvPr>
            <p:ph idx="4294967295" type="subTitle"/>
          </p:nvPr>
        </p:nvSpPr>
        <p:spPr>
          <a:xfrm>
            <a:off x="1554600" y="1001975"/>
            <a:ext cx="60348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/>
              <a:t>Dostupné datové zdroje</a:t>
            </a:r>
            <a:endParaRPr/>
          </a:p>
        </p:txBody>
      </p:sp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00" y="190235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/>
          <p:nvPr/>
        </p:nvSpPr>
        <p:spPr>
          <a:xfrm>
            <a:off x="1312750" y="1845725"/>
            <a:ext cx="72450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vlastní databáze</a:t>
            </a:r>
            <a:r>
              <a:rPr b="1" lang="cs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metadat volných videí a eknih (již nyní 7500 záznamů)</a:t>
            </a:r>
            <a:endParaRPr b="1" sz="20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00" y="25450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1312750" y="2488450"/>
            <a:ext cx="7065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volně dostupné elektronické knihy z produkce Městské knihovny v Praze</a:t>
            </a:r>
            <a:endParaRPr b="1" sz="20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00" y="324442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1312750" y="3187800"/>
            <a:ext cx="68868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elektronické knihy od providerů např. Palmknihy (eReading) a Flexibooks</a:t>
            </a:r>
            <a:endParaRPr b="1" sz="20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ukázala pandemie ?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H</a:t>
            </a:r>
            <a:r>
              <a:rPr b="1" lang="cs"/>
              <a:t>omeoffice = </a:t>
            </a:r>
            <a:r>
              <a:rPr lang="cs"/>
              <a:t>Moderní webový knihovní systém dostupný bez instalace.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Strategie centralizovaného servisu se v době pandemie ukázala jako </a:t>
            </a:r>
            <a:r>
              <a:rPr b="1" lang="cs"/>
              <a:t>výhoda</a:t>
            </a:r>
            <a:r>
              <a:rPr lang="cs"/>
              <a:t>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Možnost nabídky elektronických zdrojů byla a je pro služby knihoven </a:t>
            </a:r>
            <a:r>
              <a:rPr b="1" lang="cs"/>
              <a:t>klíčová</a:t>
            </a:r>
            <a:r>
              <a:rPr lang="cs"/>
              <a:t>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Školení uživatelů a zavedení nového systému lze realizovat i na dálku.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Metis</a:t>
            </a:r>
            <a:r>
              <a:rPr lang="cs"/>
              <a:t> a </a:t>
            </a:r>
            <a:r>
              <a:rPr lang="cs" u="sng">
                <a:solidFill>
                  <a:schemeClr val="hlink"/>
                </a:solidFill>
                <a:hlinkClick r:id="rId4"/>
              </a:rPr>
              <a:t>vlastní budovaná databáze</a:t>
            </a:r>
            <a:r>
              <a:rPr lang="cs"/>
              <a:t> volně dostupných videí a eknih pomohla.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Některé další knihovny začaly používat akviziční portál </a:t>
            </a:r>
            <a:r>
              <a:rPr lang="cs" u="sng">
                <a:solidFill>
                  <a:schemeClr val="hlink"/>
                </a:solidFill>
                <a:hlinkClick r:id="rId5"/>
              </a:rPr>
              <a:t>Cenťák</a:t>
            </a:r>
            <a:r>
              <a:rPr lang="cs"/>
              <a:t>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idx="4294967295" type="ctrTitle"/>
          </p:nvPr>
        </p:nvSpPr>
        <p:spPr>
          <a:xfrm>
            <a:off x="1003650" y="343714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Nabízíme nový elektronický katalog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36"/>
          <p:cNvSpPr txBox="1"/>
          <p:nvPr>
            <p:ph idx="4294967295" type="subTitle"/>
          </p:nvPr>
        </p:nvSpPr>
        <p:spPr>
          <a:xfrm>
            <a:off x="768325" y="869400"/>
            <a:ext cx="78045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/>
              <a:t>náhrada zastaralých PC pro čtenáře </a:t>
            </a:r>
            <a:endParaRPr/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1836041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/>
        </p:nvSpPr>
        <p:spPr>
          <a:xfrm>
            <a:off x="4894150" y="1769525"/>
            <a:ext cx="39147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Dvě varianty: Profi (22”) a Lite (16”)</a:t>
            </a:r>
            <a:endParaRPr b="1"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25450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 txBox="1"/>
          <p:nvPr/>
        </p:nvSpPr>
        <p:spPr>
          <a:xfrm>
            <a:off x="4894150" y="2545075"/>
            <a:ext cx="38058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OS Android, kvalitní dotykový display (sklo)</a:t>
            </a:r>
            <a:endParaRPr b="1"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31116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4894150" y="3054975"/>
            <a:ext cx="38652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Profi: napojen na Tritius: nastavení obsahu, ovládání zap/vyp, volitelně funkce selfchecku 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381095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6"/>
          <p:cNvSpPr txBox="1"/>
          <p:nvPr/>
        </p:nvSpPr>
        <p:spPr>
          <a:xfrm>
            <a:off x="4894150" y="3754325"/>
            <a:ext cx="3667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Profi: ověření zda jsem dokument již četl.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50" y="1499400"/>
            <a:ext cx="2405044" cy="32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idx="4294967295" type="ctrTitle"/>
          </p:nvPr>
        </p:nvSpPr>
        <p:spPr>
          <a:xfrm>
            <a:off x="1003650" y="384439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Nabízíme kompletní RFID řešení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37"/>
          <p:cNvSpPr txBox="1"/>
          <p:nvPr>
            <p:ph idx="4294967295" type="subTitle"/>
          </p:nvPr>
        </p:nvSpPr>
        <p:spPr>
          <a:xfrm>
            <a:off x="757225" y="1001975"/>
            <a:ext cx="78045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/>
              <a:t>RFID tagy, čtečky, brány a vlastní samoobslužný kiosek</a:t>
            </a: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1836041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 txBox="1"/>
          <p:nvPr/>
        </p:nvSpPr>
        <p:spPr>
          <a:xfrm>
            <a:off x="4894150" y="1769525"/>
            <a:ext cx="39147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Kompletní řešení od A do Z integrované přímo do knihovního systému od jednoho dodavatele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25450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7"/>
          <p:cNvSpPr txBox="1"/>
          <p:nvPr/>
        </p:nvSpPr>
        <p:spPr>
          <a:xfrm>
            <a:off x="4894150" y="2545075"/>
            <a:ext cx="38058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Moderní a výkonná UHF RFID technologie</a:t>
            </a:r>
            <a:endParaRPr b="1"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31116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7"/>
          <p:cNvSpPr txBox="1"/>
          <p:nvPr/>
        </p:nvSpPr>
        <p:spPr>
          <a:xfrm>
            <a:off x="4894150" y="3054975"/>
            <a:ext cx="38652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Rychlá a efektivní revize fondu díky speciální přenosné čtečce s vlastním programem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0" y="381095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4894150" y="3754325"/>
            <a:ext cx="3667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Vyvinuli jsme vlastní kiosek s velmi zajímavým poměrem ceny a výkonu.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625" y="1631975"/>
            <a:ext cx="2632324" cy="32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4294967295" type="ctrTitle"/>
          </p:nvPr>
        </p:nvSpPr>
        <p:spPr>
          <a:xfrm>
            <a:off x="1003650" y="689239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Tritius.cz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38"/>
          <p:cNvSpPr txBox="1"/>
          <p:nvPr>
            <p:ph idx="4294967295" type="subTitle"/>
          </p:nvPr>
        </p:nvSpPr>
        <p:spPr>
          <a:xfrm>
            <a:off x="1554600" y="1306775"/>
            <a:ext cx="603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/>
              <a:t>III. generace knihovních systémů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 sz="2200"/>
              <a:t>Další informace vám rádi podáme na našem stánku.</a:t>
            </a:r>
            <a:endParaRPr/>
          </a:p>
        </p:txBody>
      </p:sp>
      <p:sp>
        <p:nvSpPr>
          <p:cNvPr id="228" name="Google Shape;228;p38"/>
          <p:cNvSpPr txBox="1"/>
          <p:nvPr/>
        </p:nvSpPr>
        <p:spPr>
          <a:xfrm>
            <a:off x="1777875" y="2621200"/>
            <a:ext cx="56973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Děkuji za pozornost</a:t>
            </a:r>
            <a:endParaRPr b="1" sz="30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silha@tritius.cz</a:t>
            </a:r>
            <a:r>
              <a:rPr b="1" lang="cs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idx="4294967295" type="ctrTitle"/>
          </p:nvPr>
        </p:nvSpPr>
        <p:spPr>
          <a:xfrm>
            <a:off x="1003650" y="1832239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Ekosystém </a:t>
            </a:r>
            <a:r>
              <a:rPr lang="cs"/>
              <a:t>Tritius</a:t>
            </a:r>
            <a:r>
              <a:rPr lang="cs"/>
              <a:t> je integrované řešení</a:t>
            </a:r>
            <a:r>
              <a:rPr lang="cs"/>
              <a:t> 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26"/>
          <p:cNvSpPr txBox="1"/>
          <p:nvPr>
            <p:ph idx="4294967295" type="subTitle"/>
          </p:nvPr>
        </p:nvSpPr>
        <p:spPr>
          <a:xfrm>
            <a:off x="1554600" y="2449775"/>
            <a:ext cx="603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 sz="2200"/>
              <a:t>Součástí jsou všechny nástroje pro provoz, aktualizace, zálohování, zabezpečení, servis a další související služby.</a:t>
            </a:r>
            <a:endParaRPr/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3">
            <a:alphaModFix/>
          </a:blip>
          <a:srcRect b="12845" l="18188" r="21880" t="23342"/>
          <a:stretch/>
        </p:blipFill>
        <p:spPr>
          <a:xfrm>
            <a:off x="4060900" y="171925"/>
            <a:ext cx="1022200" cy="8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/>
          <p:nvPr/>
        </p:nvSpPr>
        <p:spPr>
          <a:xfrm>
            <a:off x="3641400" y="1056225"/>
            <a:ext cx="204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KIS Tritius + jeho open API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5" name="Google Shape;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800" y="3905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/>
          <p:nvPr/>
        </p:nvSpPr>
        <p:spPr>
          <a:xfrm>
            <a:off x="6216300" y="333875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HTTPS certifikáty s automatickou aktualizací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7" name="Google Shape;9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738" y="362188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6"/>
          <p:cNvSpPr txBox="1"/>
          <p:nvPr/>
        </p:nvSpPr>
        <p:spPr>
          <a:xfrm>
            <a:off x="730025" y="305550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Virtuální server s kompletní infrastrukturou - zelenadata.cz  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9" name="Google Shape;9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7807" y="9927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6"/>
          <p:cNvSpPr txBox="1"/>
          <p:nvPr/>
        </p:nvSpPr>
        <p:spPr>
          <a:xfrm>
            <a:off x="6216300" y="936075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Zálohování na externí úložiště</a:t>
            </a:r>
            <a:b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a replikace dat online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1" name="Google Shape;10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750" y="9927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/>
          <p:nvPr/>
        </p:nvSpPr>
        <p:spPr>
          <a:xfrm>
            <a:off x="752400" y="936075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Automatické aktualizace všech součástí systému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3" name="Google Shape;10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0750" y="41567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6"/>
          <p:cNvSpPr txBox="1"/>
          <p:nvPr/>
        </p:nvSpPr>
        <p:spPr>
          <a:xfrm>
            <a:off x="730025" y="4100150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Servisní portál pro hlášení chyb a požadavků na nastavení a úpravy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5" name="Google Shape;10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67800" y="41567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6328675" y="4100161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Integrovaný akviziční portál Cenťák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67800" y="35874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6334830" y="3530786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Portálové řešení Metis pro propojování systémů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750" y="358740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/>
        </p:nvSpPr>
        <p:spPr>
          <a:xfrm>
            <a:off x="736180" y="3530775"/>
            <a:ext cx="225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On-line sledování parametrů systému a včasné varování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3565200" y="4028025"/>
            <a:ext cx="20418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Systém ochrany fondu a manipulace s fondem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866050" y="3662725"/>
            <a:ext cx="14103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latin typeface="PT Sans Narrow"/>
                <a:ea typeface="PT Sans Narrow"/>
                <a:cs typeface="PT Sans Narrow"/>
                <a:sym typeface="PT Sans Narrow"/>
              </a:rPr>
              <a:t>UHF RFID</a:t>
            </a:r>
            <a:endParaRPr b="1"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200750" y="2518825"/>
            <a:ext cx="117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12"/>
              </a:rPr>
              <a:t>NEK Lite</a:t>
            </a:r>
            <a:br>
              <a:rPr b="1" lang="cs" sz="160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lang="cs" sz="16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13"/>
              </a:rPr>
              <a:t>NEK Profi</a:t>
            </a:r>
            <a:endParaRPr b="1"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7971600" y="2565275"/>
            <a:ext cx="117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14"/>
              </a:rPr>
              <a:t>Půjčovací boxy</a:t>
            </a:r>
            <a:endParaRPr b="1"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Základem ekosystému je knihovní systém Tritius</a:t>
            </a:r>
            <a:endParaRPr/>
          </a:p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Multiknihovní systém (některé instance až 100 současně pracujících knihoven)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Dodávaný formou služby (více než polovina uživatelů zvolila pronájem - SaaS)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Provozovaný v profihostingovém centru (využívá více jak 70% všech zákazníků)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cs"/>
              <a:t>Uživatelská podpora formou helpdeskového systému (systém JIRA od Atlassian)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Informace o komunitě uživatelů Tritia</a:t>
            </a:r>
            <a:endParaRPr/>
          </a:p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Počet všech uživatelů Tritia: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v ČR : 300 (+ 1100 MLK a ObK) 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v SR : 16  (+ TSK Trenčín)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V roce 2021 implementujeme: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cca 80 dalších knihoven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/>
              <a:t>cca 100 REKS knihoven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8"/>
          <p:cNvCxnSpPr>
            <a:stCxn id="126" idx="1"/>
            <a:endCxn id="128" idx="1"/>
          </p:cNvCxnSpPr>
          <p:nvPr/>
        </p:nvCxnSpPr>
        <p:spPr>
          <a:xfrm>
            <a:off x="311700" y="2917675"/>
            <a:ext cx="341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" name="Google Shape;129;p28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004" y="1406025"/>
            <a:ext cx="5037300" cy="311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idx="4294967295" type="ctrTitle"/>
          </p:nvPr>
        </p:nvSpPr>
        <p:spPr>
          <a:xfrm>
            <a:off x="1003650" y="384439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Tritius běží v profihostingu v Brně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9"/>
          <p:cNvSpPr txBox="1"/>
          <p:nvPr>
            <p:ph idx="4294967295" type="subTitle"/>
          </p:nvPr>
        </p:nvSpPr>
        <p:spPr>
          <a:xfrm>
            <a:off x="1554600" y="1001975"/>
            <a:ext cx="603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/>
              <a:t>pro 70% uživatelů provozujeme Tritius v našem cloudu.</a:t>
            </a:r>
            <a:endParaRPr/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50" y="1760338"/>
            <a:ext cx="493395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000" y="182615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/>
        </p:nvSpPr>
        <p:spPr>
          <a:xfrm>
            <a:off x="5275150" y="1769525"/>
            <a:ext cx="34446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Moderní hostingové datacentrum v Brně.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000" y="25450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 txBox="1"/>
          <p:nvPr/>
        </p:nvSpPr>
        <p:spPr>
          <a:xfrm>
            <a:off x="5275150" y="2412250"/>
            <a:ext cx="33456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Splňuje nejpřísnější bezpečnostní</a:t>
            </a:r>
            <a:b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technologické standardy.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000" y="324442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5275150" y="3187800"/>
            <a:ext cx="35436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Vlastní technologie chlazení a rekuperace vzduchu zajišťuje ekologický provoz.</a:t>
            </a:r>
            <a:endParaRPr sz="18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658500" y="1221900"/>
            <a:ext cx="7827000" cy="3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3/2020 - knihovny zavírají - přepínáme většinu katalogů Tritia na eknihy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4/2020 - aktivujeme portál Metis v desítkách knihoven: volná videa a eknihy 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5/2020 - rozbíhají se nové implementace, učíme se za běhu online školit, …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6/2020 - přibývají speciální úpravy systému - reakce na karanténní opatření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7-8/2020 - konečně se zase jezdí po knihovnách - implementace Tritius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9/2020 - nápad připravit pro knihovny nový katalog : “hygienický katalog”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10/2020 - dozvídáme se o snahách řešit půjčovací/vracecí boxy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11/2020 - sestavujeme prototyp katalogu - Nový Elektronický Katalog (NEK)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12/2020 - knihovny opět zavřené, nelze ani “spouštět” převedené knihovny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8" name="Google Shape;148;p30"/>
          <p:cNvSpPr txBox="1"/>
          <p:nvPr>
            <p:ph idx="4294967295" type="ctrTitle"/>
          </p:nvPr>
        </p:nvSpPr>
        <p:spPr>
          <a:xfrm>
            <a:off x="1003650" y="384446"/>
            <a:ext cx="71367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Doba pandemie COVID19 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Hlavní změny v knihovním systému </a:t>
            </a:r>
            <a:endParaRPr/>
          </a:p>
        </p:txBody>
      </p:sp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311700" y="1266325"/>
            <a:ext cx="8520600" cy="25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c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Karanténní opatření - omezení počtu návštěvníků</a:t>
            </a:r>
            <a:endParaRPr sz="2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c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Karanténní opatření - uzavření knihovny a prodloužení výpůček</a:t>
            </a:r>
            <a:endParaRPr sz="2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c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Karanténní opatření - vracení s posunem rezervací</a:t>
            </a:r>
            <a:endParaRPr sz="2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c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Karantenní opatření - prodloužení registrací čtenářů</a:t>
            </a:r>
            <a:endParaRPr sz="2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c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Karanténní opatření - preference elektronických zdrojů</a:t>
            </a:r>
            <a:endParaRPr sz="2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None/>
            </a:pPr>
            <a:r>
              <a:rPr lang="cs"/>
              <a:t>Všichni uživatelé Tritia mají předplacený update a tím i tyto nové funkce.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/>
        </p:nvSpPr>
        <p:spPr>
          <a:xfrm>
            <a:off x="658500" y="1221900"/>
            <a:ext cx="7827000" cy="3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1/2021 - </a:t>
            </a:r>
            <a:r>
              <a:rPr lang="cs" sz="22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Krajská knihovna Karlovy Vary</a:t>
            </a: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přechází z Aleph na Tritius a RFID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</a:t>
            </a: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/2021 - chystáme katalog NEK Profi včetně napojení na knihovní systém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3/2021 - totální homeoffice - hynou další květiny v kanceláři v Táboře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4/2021 - instalujeme nové servery v datacentru Faster: </a:t>
            </a:r>
            <a:r>
              <a:rPr lang="cs" sz="22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www.zelenadata.cz</a:t>
            </a: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5/2021 - konečně se zase jezdí po knihovnách - začínají implementace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6/2021 - realizujeme obecnou podporu vracecích boxů v systému Tritius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7/2021 - většina týmu konečně naočkována, vrací se běžný režim práce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8/2021 - </a:t>
            </a:r>
            <a:r>
              <a:rPr lang="cs" sz="22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Městská knihovna Pelhřimov</a:t>
            </a: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přechází na Tritius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9/2021 - 4. setkání uživatelů systému Tritius v Krajské knihovně Vysočiny</a:t>
            </a:r>
            <a:endParaRPr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0" name="Google Shape;160;p32"/>
          <p:cNvSpPr txBox="1"/>
          <p:nvPr>
            <p:ph idx="4294967295" type="ctrTitle"/>
          </p:nvPr>
        </p:nvSpPr>
        <p:spPr>
          <a:xfrm>
            <a:off x="1003650" y="384446"/>
            <a:ext cx="71367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Doba pandemie COVID19</a:t>
            </a:r>
            <a:r>
              <a:rPr lang="cs"/>
              <a:t> 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4294967295" type="ctrTitle"/>
          </p:nvPr>
        </p:nvSpPr>
        <p:spPr>
          <a:xfrm>
            <a:off x="1003650" y="384439"/>
            <a:ext cx="71367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Tritius v desítkách muzejních knihoven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33"/>
          <p:cNvSpPr txBox="1"/>
          <p:nvPr>
            <p:ph idx="4294967295" type="subTitle"/>
          </p:nvPr>
        </p:nvSpPr>
        <p:spPr>
          <a:xfrm>
            <a:off x="1162775" y="1001975"/>
            <a:ext cx="67656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cs"/>
              <a:t>Integrace více knihoven do jednoho společného systému</a:t>
            </a: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000" y="2054750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 txBox="1"/>
          <p:nvPr/>
        </p:nvSpPr>
        <p:spPr>
          <a:xfrm>
            <a:off x="5656150" y="1998125"/>
            <a:ext cx="31701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Vzniká společný souborný katalog většiny paměťových institucí kraje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69" name="Google Shape;1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000" y="269747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3"/>
          <p:cNvSpPr txBox="1"/>
          <p:nvPr/>
        </p:nvSpPr>
        <p:spPr>
          <a:xfrm>
            <a:off x="5656150" y="2640850"/>
            <a:ext cx="31701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Provozní náklady jsou rozděleny mezi účastníky podle poměru počtu fondu vrámci systému 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000" y="3396825"/>
            <a:ext cx="447150" cy="4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3"/>
          <p:cNvSpPr txBox="1"/>
          <p:nvPr/>
        </p:nvSpPr>
        <p:spPr>
          <a:xfrm>
            <a:off x="5656150" y="3340200"/>
            <a:ext cx="3261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Náklady společného systému jsou nižší než součet nákladů na jednotlivé samostatné systémy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798500" y="2054750"/>
            <a:ext cx="4168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latin typeface="PT Sans Narrow"/>
                <a:ea typeface="PT Sans Narrow"/>
                <a:cs typeface="PT Sans Narrow"/>
                <a:sym typeface="PT Sans Narrow"/>
              </a:rPr>
              <a:t>2019 - Kraj Vysočina 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latin typeface="PT Sans Narrow"/>
                <a:ea typeface="PT Sans Narrow"/>
                <a:cs typeface="PT Sans Narrow"/>
                <a:sym typeface="PT Sans Narrow"/>
              </a:rPr>
              <a:t>2020 - Jihomoravský kraj (částečně)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latin typeface="PT Sans Narrow"/>
                <a:ea typeface="PT Sans Narrow"/>
                <a:cs typeface="PT Sans Narrow"/>
                <a:sym typeface="PT Sans Narrow"/>
              </a:rPr>
              <a:t>2020 - Zlínský kraj 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latin typeface="PT Sans Narrow"/>
                <a:ea typeface="PT Sans Narrow"/>
                <a:cs typeface="PT Sans Narrow"/>
                <a:sym typeface="PT Sans Narrow"/>
              </a:rPr>
              <a:t>2021 - Jihočeský kraj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Tritius a.s.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itius a.s.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