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9" r:id="rId6"/>
    <p:sldId id="266" r:id="rId7"/>
    <p:sldId id="263" r:id="rId8"/>
    <p:sldId id="268" r:id="rId9"/>
    <p:sldId id="271" r:id="rId10"/>
    <p:sldId id="265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660"/>
  </p:normalViewPr>
  <p:slideViewPr>
    <p:cSldViewPr>
      <p:cViewPr>
        <p:scale>
          <a:sx n="80" d="100"/>
          <a:sy n="80" d="100"/>
        </p:scale>
        <p:origin x="-1230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D7EC7-38A9-4173-8229-2DCBCD95519C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C32E9-5536-4D51-B2DA-80F085DA6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3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FB knihovny - pozvánka a</a:t>
            </a:r>
            <a:r>
              <a:rPr lang="cs-CZ" baseline="0" dirty="0" smtClean="0"/>
              <a:t> vernisáž výstavy Jana </a:t>
            </a:r>
            <a:r>
              <a:rPr lang="cs-CZ" baseline="0" dirty="0" err="1" smtClean="0"/>
              <a:t>Rajlicha</a:t>
            </a:r>
            <a:r>
              <a:rPr lang="cs-CZ" baseline="0" dirty="0" smtClean="0"/>
              <a:t> skupiny Rafani v Moravské galerii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9861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FB knihovny – anotace</a:t>
            </a:r>
            <a:r>
              <a:rPr lang="cs-CZ" baseline="0" dirty="0" smtClean="0"/>
              <a:t> ke katalogu výstavy polské sochařky Magdaleny </a:t>
            </a:r>
            <a:r>
              <a:rPr lang="cs-CZ" baseline="0" dirty="0" err="1" smtClean="0"/>
              <a:t>Abakanowicz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240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FB artotéky – nová</a:t>
            </a:r>
            <a:r>
              <a:rPr lang="cs-CZ" baseline="0" dirty="0" smtClean="0"/>
              <a:t> akvizice obrazu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89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Novinky z artotéky – fotografie Romana France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985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FB artotéky – rozhovor</a:t>
            </a:r>
            <a:r>
              <a:rPr lang="cs-CZ" baseline="0" dirty="0" smtClean="0"/>
              <a:t> s umělci Jiřím Frantou a Davidem Böhmem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86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Pracovní listy na webu Artotéky – vystřihovánky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3C32E9-5536-4D51-B2DA-80F085DA61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30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0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76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73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1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9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88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37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66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8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04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CC59-D3F2-4AD1-9572-61A994DA6B5A}" type="datetimeFigureOut">
              <a:rPr lang="cs-CZ" smtClean="0"/>
              <a:t>18.9.2020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25F1F-503B-488D-BA3B-21A06EABA7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06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rtotekabrno" TargetMode="External"/><Relationship Id="rId2" Type="http://schemas.openxmlformats.org/officeDocument/2006/relationships/hyperlink" Target="https://www.facebook.com/Knihovna-Moravsk%C3%A9-galerie-v-Brn%C4%9B-16992161830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Knihovna-Moravsk%C3%A9-galerie-v-Brn%C4%9B-1699216183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rtoteka.moravska-galerie.cz/#!/" TargetMode="External"/><Relationship Id="rId2" Type="http://schemas.openxmlformats.org/officeDocument/2006/relationships/hyperlink" Target="https://www.facebook.com/artotekabrn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user/videaMG/video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314864"/>
            <a:ext cx="7772400" cy="1872207"/>
          </a:xfrm>
        </p:spPr>
        <p:txBody>
          <a:bodyPr>
            <a:normAutofit/>
          </a:bodyPr>
          <a:lstStyle/>
          <a:p>
            <a:r>
              <a:rPr lang="cs-CZ" sz="4250" b="1" dirty="0" smtClean="0">
                <a:solidFill>
                  <a:srgbClr val="FF0000"/>
                </a:solidFill>
              </a:rPr>
              <a:t>Aktivity na sociálních sítích</a:t>
            </a:r>
            <a:endParaRPr lang="cs-CZ" sz="425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3356992"/>
            <a:ext cx="6616824" cy="225665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Knihovna Moravské galerie v Brně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Videokonference </a:t>
            </a:r>
            <a:r>
              <a:rPr lang="cs-CZ" sz="2000" dirty="0" smtClean="0">
                <a:solidFill>
                  <a:schemeClr val="tx1"/>
                </a:solidFill>
              </a:rPr>
              <a:t>44. knihovnického semináře</a:t>
            </a:r>
            <a:endParaRPr lang="cs-CZ" sz="2000" dirty="0" smtClean="0">
              <a:solidFill>
                <a:schemeClr val="tx1"/>
              </a:solidFill>
            </a:endParaRPr>
          </a:p>
          <a:p>
            <a:r>
              <a:rPr lang="cs-CZ" sz="2000" dirty="0" smtClean="0">
                <a:solidFill>
                  <a:schemeClr val="tx1"/>
                </a:solidFill>
              </a:rPr>
              <a:t>Husitské muzeum v Táboře, 22. 9. 2020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1734"/>
            <a:ext cx="3376993" cy="59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3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332656"/>
            <a:ext cx="8271550" cy="579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500" dirty="0" smtClean="0"/>
              <a:t>Shrnutí aktivit Knihovny Moravské galerie na sociálních sítích</a:t>
            </a:r>
            <a:endParaRPr lang="cs-CZ" sz="25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sz="2000" dirty="0" err="1" smtClean="0"/>
              <a:t>Facebook</a:t>
            </a:r>
            <a:r>
              <a:rPr lang="cs-CZ" sz="2000" dirty="0" smtClean="0"/>
              <a:t> knihovny</a:t>
            </a:r>
          </a:p>
          <a:p>
            <a:pPr marL="0" indent="0">
              <a:buNone/>
            </a:pPr>
            <a:r>
              <a:rPr lang="cs-CZ" sz="2000" dirty="0" smtClean="0">
                <a:hlinkClick r:id="rId2"/>
              </a:rPr>
              <a:t> https</a:t>
            </a:r>
            <a:r>
              <a:rPr lang="cs-CZ" sz="2000" dirty="0">
                <a:hlinkClick r:id="rId2"/>
              </a:rPr>
              <a:t>://www.facebook.com/Knihovna-Moravsk%C3%A9-galerie-v-Brn%C4%9B-169921618300</a:t>
            </a:r>
            <a:r>
              <a:rPr lang="cs-CZ" sz="2000" dirty="0" smtClean="0">
                <a:hlinkClick r:id="rId2"/>
              </a:rPr>
              <a:t>/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pPr>
              <a:buFont typeface="Wingdings" pitchFamily="2" charset="2"/>
              <a:buChar char="Ø"/>
            </a:pPr>
            <a:r>
              <a:rPr lang="cs-CZ" sz="2000" dirty="0" err="1" smtClean="0"/>
              <a:t>Facebook</a:t>
            </a:r>
            <a:r>
              <a:rPr lang="cs-CZ" sz="2000" dirty="0" smtClean="0"/>
              <a:t> artotéky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hlinkClick r:id="rId3"/>
              </a:rPr>
              <a:t>https://</a:t>
            </a:r>
            <a:r>
              <a:rPr lang="cs-CZ" sz="2000" b="1" dirty="0" smtClean="0">
                <a:solidFill>
                  <a:schemeClr val="accent1"/>
                </a:solidFill>
                <a:hlinkClick r:id="rId3"/>
              </a:rPr>
              <a:t>www.facebook.com/artotekabrno</a:t>
            </a:r>
            <a:endParaRPr lang="cs-CZ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cs-CZ" sz="2200" dirty="0" smtClean="0"/>
              <a:t>Sdílení příspěvků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Návštěvnost – zvýšená v době karantény a v době letního omezeného  provozu knihovny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Pozitiva – propagace knihovny a artotéky, zapojení knihovny do galerijních projektů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Judita Matějová, Moravská galerie v Brně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FF0000"/>
                </a:solidFill>
              </a:rPr>
              <a:t>judita.matejova@moravska-galerie.cz</a:t>
            </a:r>
            <a:endParaRPr lang="cs-CZ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4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008313" cy="59838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Činnost Moravské galerie v době karantény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2925961" cy="4209331"/>
          </a:xfrm>
        </p:spPr>
        <p:txBody>
          <a:bodyPr>
            <a:normAutofit/>
          </a:bodyPr>
          <a:lstStyle/>
          <a:p>
            <a:r>
              <a:rPr lang="cs-CZ" sz="1600" dirty="0" smtClean="0"/>
              <a:t>MG vytvořila platformu, která umožňovala  prezentovat galerijní aktivity  veřejnosti prostřednictvím projektu #</a:t>
            </a:r>
            <a:r>
              <a:rPr lang="cs-CZ" sz="1600" dirty="0" err="1" smtClean="0"/>
              <a:t>moravskagaleriedoma</a:t>
            </a:r>
            <a:r>
              <a:rPr lang="cs-CZ" sz="1600" dirty="0" smtClean="0"/>
              <a:t> na sociálních sítích a na webových stránkách  Moravské </a:t>
            </a:r>
            <a:r>
              <a:rPr lang="cs-CZ" sz="1600" dirty="0" smtClean="0"/>
              <a:t>galerie. </a:t>
            </a:r>
            <a:r>
              <a:rPr lang="cs-CZ" sz="1600" dirty="0" smtClean="0"/>
              <a:t>Ve virtuálním prostředí se zveřejňovaly informace </a:t>
            </a:r>
            <a:r>
              <a:rPr lang="cs-CZ" sz="1600" dirty="0" smtClean="0"/>
              <a:t>týkající </a:t>
            </a:r>
            <a:r>
              <a:rPr lang="cs-CZ" sz="1600" dirty="0" smtClean="0"/>
              <a:t>se sbírek, výtvarného umění a kulturního dění </a:t>
            </a:r>
            <a:r>
              <a:rPr lang="cs-CZ" sz="1600" dirty="0" smtClean="0"/>
              <a:t>obecně</a:t>
            </a:r>
            <a:endParaRPr lang="cs-CZ" sz="1600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fficeArt object" descr="http://www.moravska-galerie.cz/umbraco/imageGen.aspx?image=/media/2178779/imagegen.jpg&amp;width=470&amp;height=348&amp;constrain=true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995936" y="1268760"/>
            <a:ext cx="4332734" cy="31319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6957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300" b="1" dirty="0" smtClean="0"/>
              <a:t>Zapojení Knihovny MG do projektu </a:t>
            </a:r>
            <a:r>
              <a:rPr lang="cs-CZ" sz="2400" b="1" dirty="0" smtClean="0"/>
              <a:t>#</a:t>
            </a:r>
            <a:r>
              <a:rPr lang="cs-CZ" sz="2400" b="1" dirty="0" err="1" smtClean="0"/>
              <a:t>moravskagaleriedoma</a:t>
            </a:r>
            <a:r>
              <a:rPr lang="cs-CZ" sz="2300" b="1" dirty="0" smtClean="0"/>
              <a:t> – aktivity na sociálních sítích</a:t>
            </a:r>
            <a:endParaRPr lang="cs-CZ" sz="2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err="1" smtClean="0">
                <a:solidFill>
                  <a:schemeClr val="accent1"/>
                </a:solidFill>
              </a:rPr>
              <a:t>Facebook</a:t>
            </a:r>
            <a:r>
              <a:rPr lang="cs-CZ" sz="2000" b="1" dirty="0" smtClean="0">
                <a:solidFill>
                  <a:schemeClr val="accent1"/>
                </a:solidFill>
              </a:rPr>
              <a:t> knihovny</a:t>
            </a:r>
          </a:p>
          <a:p>
            <a:pPr marL="0" indent="0">
              <a:buNone/>
            </a:pPr>
            <a:r>
              <a:rPr lang="cs-CZ" sz="2000" dirty="0" smtClean="0"/>
              <a:t>Knihovna je na FB aktivní už několik let a zveřejňuje především informace o akcích v knihovně a knižních novinkách</a:t>
            </a:r>
          </a:p>
          <a:p>
            <a:pPr marL="0" indent="0">
              <a:buNone/>
            </a:pPr>
            <a:r>
              <a:rPr lang="cs-CZ" sz="2000" dirty="0"/>
              <a:t>Na knihovním FB </a:t>
            </a:r>
            <a:r>
              <a:rPr lang="cs-CZ" sz="2000" dirty="0" smtClean="0"/>
              <a:t>formou </a:t>
            </a:r>
            <a:r>
              <a:rPr lang="cs-CZ" sz="2000" dirty="0"/>
              <a:t>krátkých anotací </a:t>
            </a:r>
            <a:r>
              <a:rPr lang="cs-CZ" sz="2000" dirty="0" smtClean="0"/>
              <a:t>představujeme zajímavé </a:t>
            </a:r>
            <a:r>
              <a:rPr lang="cs-CZ" sz="2000" dirty="0"/>
              <a:t>knižní novinky z našeho fondu, aktuality z oblasti knižní kultury, nebo nové publikace z produkce Moravské </a:t>
            </a:r>
            <a:r>
              <a:rPr lang="cs-CZ" sz="2000" dirty="0" smtClean="0"/>
              <a:t>galerie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u="sng" dirty="0">
                <a:hlinkClick r:id="rId2"/>
              </a:rPr>
              <a:t>https://www.facebook.com/Knihovna-Moravsk%C3%A9-galerie-v-Brn%C4%9B-169921618300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87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5220072" y="-2331640"/>
            <a:ext cx="3466728" cy="720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548680"/>
            <a:ext cx="8388000" cy="5256000"/>
          </a:xfrm>
          <a:prstGeom prst="rect">
            <a:avLst/>
          </a:prstGeom>
        </p:spPr>
      </p:pic>
      <p:pic>
        <p:nvPicPr>
          <p:cNvPr id="2050" name="Picture 2" descr="C:\Users\matejova\Desktop\FB knihov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89040" y="-797934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matejova\Desktop\Bez názv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03938" y="-2209800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C:\Users\matejova\Desktop\FB knihov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5264" y="-1035496"/>
            <a:ext cx="17664000" cy="9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-204360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cs-CZ" sz="2500" b="1" dirty="0" err="1" smtClean="0">
                <a:solidFill>
                  <a:schemeClr val="accent1"/>
                </a:solidFill>
              </a:rPr>
              <a:t>Facebook</a:t>
            </a:r>
            <a:r>
              <a:rPr lang="cs-CZ" sz="2500" b="1" dirty="0" smtClean="0">
                <a:solidFill>
                  <a:schemeClr val="accent1"/>
                </a:solidFill>
              </a:rPr>
              <a:t> artotéky</a:t>
            </a:r>
          </a:p>
          <a:p>
            <a:pPr marL="0" indent="0" fontAlgn="base">
              <a:buNone/>
            </a:pPr>
            <a:r>
              <a:rPr lang="cs-CZ" sz="2500" b="1" dirty="0">
                <a:solidFill>
                  <a:schemeClr val="accent1"/>
                </a:solidFill>
                <a:hlinkClick r:id="rId2"/>
              </a:rPr>
              <a:t>https://</a:t>
            </a:r>
            <a:r>
              <a:rPr lang="cs-CZ" sz="2500" b="1" dirty="0" smtClean="0">
                <a:solidFill>
                  <a:schemeClr val="accent1"/>
                </a:solidFill>
                <a:hlinkClick r:id="rId2"/>
              </a:rPr>
              <a:t>www.facebook.com/artotekabrno</a:t>
            </a:r>
            <a:endParaRPr lang="cs-CZ" sz="2500" b="1" dirty="0" smtClean="0">
              <a:solidFill>
                <a:schemeClr val="accent1"/>
              </a:solidFill>
            </a:endParaRPr>
          </a:p>
          <a:p>
            <a:pPr marL="0" indent="0" fontAlgn="base">
              <a:buNone/>
            </a:pPr>
            <a:r>
              <a:rPr lang="cs-CZ" sz="2500" dirty="0" smtClean="0"/>
              <a:t>Knihovna spravuje i FB artotéky, která funguje už třetím rokem a má svůj vlastní webový katalo</a:t>
            </a:r>
            <a:r>
              <a:rPr lang="cs-CZ" sz="2500" dirty="0"/>
              <a:t>g</a:t>
            </a:r>
            <a:endParaRPr lang="cs-CZ" sz="2500" b="1" dirty="0" smtClean="0"/>
          </a:p>
          <a:p>
            <a:pPr fontAlgn="base">
              <a:buFont typeface="Wingdings" pitchFamily="2" charset="2"/>
              <a:buChar char="Ø"/>
            </a:pPr>
            <a:r>
              <a:rPr lang="cs-CZ" sz="2400" dirty="0" smtClean="0"/>
              <a:t>krátké </a:t>
            </a:r>
            <a:r>
              <a:rPr lang="cs-CZ" sz="2400" dirty="0"/>
              <a:t>svěží rozhovory s umělci, </a:t>
            </a:r>
            <a:r>
              <a:rPr lang="cs-CZ" sz="2400" dirty="0" smtClean="0"/>
              <a:t>pracovní </a:t>
            </a:r>
            <a:r>
              <a:rPr lang="cs-CZ" sz="2400" dirty="0"/>
              <a:t>listy ke </a:t>
            </a:r>
            <a:r>
              <a:rPr lang="cs-CZ" sz="2400" dirty="0" smtClean="0"/>
              <a:t>stažení, k dispozici na webu artotéky</a:t>
            </a:r>
          </a:p>
          <a:p>
            <a:pPr marL="0" indent="0" fontAlgn="base">
              <a:buNone/>
            </a:pPr>
            <a:r>
              <a:rPr lang="cs-CZ" sz="2400" u="sng" dirty="0">
                <a:hlinkClick r:id="rId3"/>
              </a:rPr>
              <a:t>https://artoteka.moravska-galerie.cz</a:t>
            </a:r>
            <a:endParaRPr lang="cs-CZ" sz="2400" dirty="0" smtClean="0"/>
          </a:p>
          <a:p>
            <a:pPr fontAlgn="base">
              <a:buFont typeface="Wingdings" pitchFamily="2" charset="2"/>
              <a:buChar char="Ø"/>
            </a:pPr>
            <a:r>
              <a:rPr lang="cs-CZ" sz="2400" dirty="0" smtClean="0"/>
              <a:t>Novinky v artotéce</a:t>
            </a:r>
          </a:p>
          <a:p>
            <a:pPr marL="0" indent="0" fontAlgn="base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Tým MG připravil sérii videí (v české a anglické verzi), které slouží lepšímu zprostředkování umění a přibližují tvorbu umělců zastoupených ve sbírce Artotéky Moravské galerie.</a:t>
            </a:r>
          </a:p>
          <a:p>
            <a:pPr marL="0" indent="0">
              <a:buNone/>
            </a:pPr>
            <a:r>
              <a:rPr lang="cs-CZ" sz="2400" dirty="0"/>
              <a:t>Videa jsou zveřejněna v české i anglické verzi webových stránek artotéky vždy u medailonu daného umělce </a:t>
            </a:r>
            <a:r>
              <a:rPr lang="cs-CZ" sz="2400" dirty="0" smtClean="0"/>
              <a:t>a na</a:t>
            </a:r>
          </a:p>
          <a:p>
            <a:pPr>
              <a:buFont typeface="Wingdings" pitchFamily="2" charset="2"/>
              <a:buChar char="Ø"/>
            </a:pPr>
            <a:r>
              <a:rPr lang="cs-CZ" sz="2400" dirty="0" err="1" smtClean="0"/>
              <a:t>youtube</a:t>
            </a:r>
            <a:r>
              <a:rPr lang="cs-CZ" sz="2400" dirty="0" smtClean="0"/>
              <a:t> </a:t>
            </a:r>
            <a:r>
              <a:rPr lang="cs-CZ" sz="2400" dirty="0"/>
              <a:t>kanále </a:t>
            </a:r>
            <a:r>
              <a:rPr lang="cs-CZ" sz="2400" dirty="0" smtClean="0"/>
              <a:t>MG</a:t>
            </a:r>
          </a:p>
          <a:p>
            <a:pPr marL="0" indent="0">
              <a:buNone/>
            </a:pPr>
            <a:r>
              <a:rPr lang="cs-CZ" sz="2400" dirty="0" smtClean="0"/>
              <a:t> (</a:t>
            </a:r>
            <a:r>
              <a:rPr lang="cs-CZ" sz="2400" u="sng" dirty="0">
                <a:hlinkClick r:id="rId4"/>
              </a:rPr>
              <a:t>https://www.youtube.com/user/</a:t>
            </a:r>
            <a:r>
              <a:rPr lang="cs-CZ" sz="2400" u="sng" dirty="0" err="1">
                <a:hlinkClick r:id="rId4"/>
              </a:rPr>
              <a:t>videaMG</a:t>
            </a:r>
            <a:r>
              <a:rPr lang="cs-CZ" sz="2400" u="sng" dirty="0">
                <a:hlinkClick r:id="rId4"/>
              </a:rPr>
              <a:t>/</a:t>
            </a:r>
            <a:r>
              <a:rPr lang="cs-CZ" sz="2400" u="sng" dirty="0" err="1">
                <a:hlinkClick r:id="rId4"/>
              </a:rPr>
              <a:t>videos</a:t>
            </a:r>
            <a:r>
              <a:rPr lang="cs-CZ" sz="2400" dirty="0"/>
              <a:t>).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R</a:t>
            </a:r>
            <a:r>
              <a:rPr lang="cs-CZ" sz="2400" dirty="0" smtClean="0"/>
              <a:t>ozhovory </a:t>
            </a:r>
            <a:r>
              <a:rPr lang="cs-CZ" sz="2400" dirty="0"/>
              <a:t>s 13 vybranými umělci zastoupenými ve sbírce </a:t>
            </a:r>
            <a:r>
              <a:rPr lang="cs-CZ" sz="2400" dirty="0" smtClean="0"/>
              <a:t>artotéky 1 </a:t>
            </a:r>
            <a:r>
              <a:rPr lang="cs-CZ" sz="2400" dirty="0"/>
              <a:t>úvodní video a 1 video s kurátory </a:t>
            </a:r>
            <a:r>
              <a:rPr lang="cs-CZ" sz="2400" dirty="0" smtClean="0"/>
              <a:t>MG</a:t>
            </a:r>
            <a:endParaRPr lang="cs-CZ" sz="24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500" dirty="0"/>
          </a:p>
        </p:txBody>
      </p:sp>
    </p:spTree>
    <p:extLst>
      <p:ext uri="{BB962C8B-B14F-4D97-AF65-F5344CB8AC3E}">
        <p14:creationId xmlns:p14="http://schemas.microsoft.com/office/powerpoint/2010/main" val="23240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260648"/>
            <a:ext cx="8712968" cy="600953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6992" y="-387424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matejova\Desktop\FB-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5024" y="-1035496"/>
            <a:ext cx="15744002" cy="88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tejova\Desktop\FB artote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0563" y="-1889125"/>
            <a:ext cx="18288001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C:\Users\matejova\Desktop\Bez názv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41913" y="-1639888"/>
            <a:ext cx="18288001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0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326</Words>
  <Application>Microsoft Office PowerPoint</Application>
  <PresentationFormat>Předvádění na obrazovce (4:3)</PresentationFormat>
  <Paragraphs>50</Paragraphs>
  <Slides>11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Aktivity na sociálních sítích</vt:lpstr>
      <vt:lpstr>Činnost Moravské galerie v době karantény</vt:lpstr>
      <vt:lpstr>Zapojení Knihovny MG do projektu #moravskagaleriedoma – aktivity na sociálních sítích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Shrnutí aktivit Knihovny Moravské galerie na sociálních sítích</vt:lpstr>
    </vt:vector>
  </TitlesOfParts>
  <Company>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Propagace činnosti na sociálních sítích</dc:title>
  <dc:creator>Matějová Judita</dc:creator>
  <cp:lastModifiedBy>Matějová Judita</cp:lastModifiedBy>
  <cp:revision>26</cp:revision>
  <dcterms:created xsi:type="dcterms:W3CDTF">2020-09-15T13:34:44Z</dcterms:created>
  <dcterms:modified xsi:type="dcterms:W3CDTF">2020-09-18T08:21:39Z</dcterms:modified>
</cp:coreProperties>
</file>